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660"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AEE7BA-24BB-4AF8-9186-F05E327F569C}"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100621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AEE7BA-24BB-4AF8-9186-F05E327F569C}"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4104018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AEE7BA-24BB-4AF8-9186-F05E327F569C}"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1187252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AEE7BA-24BB-4AF8-9186-F05E327F569C}"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3671921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AEE7BA-24BB-4AF8-9186-F05E327F569C}"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1764460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AEE7BA-24BB-4AF8-9186-F05E327F569C}" type="datetimeFigureOut">
              <a:rPr lang="en-US" smtClean="0"/>
              <a:pPr/>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3631868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AEE7BA-24BB-4AF8-9186-F05E327F569C}" type="datetimeFigureOut">
              <a:rPr lang="en-US" smtClean="0"/>
              <a:pPr/>
              <a:t>6/28/2019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1923024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AEE7BA-24BB-4AF8-9186-F05E327F569C}" type="datetimeFigureOut">
              <a:rPr lang="en-US" smtClean="0"/>
              <a:pPr/>
              <a:t>6/28/2019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1927146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EE7BA-24BB-4AF8-9186-F05E327F569C}" type="datetimeFigureOut">
              <a:rPr lang="en-US" smtClean="0"/>
              <a:pPr/>
              <a:t>6/28/2019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1008990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AEE7BA-24BB-4AF8-9186-F05E327F569C}" type="datetimeFigureOut">
              <a:rPr lang="en-US" smtClean="0"/>
              <a:pPr/>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2911326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AEE7BA-24BB-4AF8-9186-F05E327F569C}" type="datetimeFigureOut">
              <a:rPr lang="en-US" smtClean="0"/>
              <a:pPr/>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1045534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EE7BA-24BB-4AF8-9186-F05E327F569C}" type="datetimeFigureOut">
              <a:rPr lang="en-US" smtClean="0"/>
              <a:pPr/>
              <a:t>6/28/2019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A7B2ED-0D8E-42A4-9379-63182C1480C7}" type="slidenum">
              <a:rPr lang="en-US" smtClean="0"/>
              <a:pPr/>
              <a:t>‹#›</a:t>
            </a:fld>
            <a:endParaRPr lang="en-US"/>
          </a:p>
        </p:txBody>
      </p:sp>
    </p:spTree>
    <p:extLst>
      <p:ext uri="{BB962C8B-B14F-4D97-AF65-F5344CB8AC3E}">
        <p14:creationId xmlns="" xmlns:p14="http://schemas.microsoft.com/office/powerpoint/2010/main" val="3890046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Visual_acuity" TargetMode="External"/><Relationship Id="rId2" Type="http://schemas.openxmlformats.org/officeDocument/2006/relationships/hyperlink" Target="https://en.wikipedia.org/wiki/Eye_chart" TargetMode="Externa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hyperlink" Target="https://en.wikipedia.org/wiki/Herman_Snellen" TargetMode="External"/><Relationship Id="rId4" Type="http://schemas.openxmlformats.org/officeDocument/2006/relationships/hyperlink" Target="https://en.wikipedia.org/wiki/Ophthalmologist"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INSTRUMENTS IN OPHTHALMOLOGY</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 xmlns:p14="http://schemas.microsoft.com/office/powerpoint/2010/main" val="1900636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3105835"/>
            <a:ext cx="4572000" cy="369332"/>
          </a:xfrm>
          <a:prstGeom prst="rect">
            <a:avLst/>
          </a:prstGeom>
        </p:spPr>
        <p:txBody>
          <a:bodyPr>
            <a:spAutoFit/>
          </a:bodyPr>
          <a:lstStyle/>
          <a:p>
            <a:r>
              <a:rPr lang="en-US" dirty="0" smtClean="0"/>
              <a:t>. </a:t>
            </a:r>
            <a:endParaRPr lang="en-US" dirty="0"/>
          </a:p>
        </p:txBody>
      </p:sp>
      <p:sp>
        <p:nvSpPr>
          <p:cNvPr id="6" name="Rectangle 5"/>
          <p:cNvSpPr/>
          <p:nvPr/>
        </p:nvSpPr>
        <p:spPr>
          <a:xfrm>
            <a:off x="609600" y="152401"/>
            <a:ext cx="6248400" cy="1477328"/>
          </a:xfrm>
          <a:prstGeom prst="rect">
            <a:avLst/>
          </a:prstGeom>
        </p:spPr>
        <p:txBody>
          <a:bodyPr wrap="square">
            <a:spAutoFit/>
          </a:bodyPr>
          <a:lstStyle/>
          <a:p>
            <a:r>
              <a:rPr lang="en-US" dirty="0" smtClean="0"/>
              <a:t>Summary of the optical properties of the direct and indirect ophthalmoscope</a:t>
            </a:r>
          </a:p>
          <a:p>
            <a:endParaRPr lang="en-US" dirty="0"/>
          </a:p>
          <a:p>
            <a:endParaRPr lang="en-US" dirty="0" smtClean="0"/>
          </a:p>
          <a:p>
            <a:endParaRPr lang="en-US" dirty="0"/>
          </a:p>
        </p:txBody>
      </p:sp>
      <p:graphicFrame>
        <p:nvGraphicFramePr>
          <p:cNvPr id="7" name="Table 6"/>
          <p:cNvGraphicFramePr>
            <a:graphicFrameLocks noGrp="1"/>
          </p:cNvGraphicFramePr>
          <p:nvPr>
            <p:extLst>
              <p:ext uri="{D42A27DB-BD31-4B8C-83A1-F6EECF244321}">
                <p14:modId xmlns="" xmlns:p14="http://schemas.microsoft.com/office/powerpoint/2010/main" val="961912976"/>
              </p:ext>
            </p:extLst>
          </p:nvPr>
        </p:nvGraphicFramePr>
        <p:xfrm>
          <a:off x="228600" y="891065"/>
          <a:ext cx="8458200" cy="5966935"/>
        </p:xfrm>
        <a:graphic>
          <a:graphicData uri="http://schemas.openxmlformats.org/drawingml/2006/table">
            <a:tbl>
              <a:tblPr firstRow="1" bandRow="1">
                <a:tableStyleId>{5C22544A-7EE6-4342-B048-85BDC9FD1C3A}</a:tableStyleId>
              </a:tblPr>
              <a:tblGrid>
                <a:gridCol w="2819400"/>
                <a:gridCol w="2819400"/>
                <a:gridCol w="2819400"/>
              </a:tblGrid>
              <a:tr h="409771">
                <a:tc>
                  <a:txBody>
                    <a:bodyPr/>
                    <a:lstStyle/>
                    <a:p>
                      <a:endParaRPr lang="en-US" dirty="0"/>
                    </a:p>
                  </a:txBody>
                  <a:tcPr/>
                </a:tc>
                <a:tc>
                  <a:txBody>
                    <a:bodyPr/>
                    <a:lstStyle/>
                    <a:p>
                      <a:r>
                        <a:rPr lang="en-US" dirty="0" smtClean="0"/>
                        <a:t>DIRECT</a:t>
                      </a:r>
                      <a:endParaRPr lang="en-US" dirty="0"/>
                    </a:p>
                  </a:txBody>
                  <a:tcPr/>
                </a:tc>
                <a:tc>
                  <a:txBody>
                    <a:bodyPr/>
                    <a:lstStyle/>
                    <a:p>
                      <a:r>
                        <a:rPr lang="en-US" dirty="0" smtClean="0"/>
                        <a:t>INDIRECT</a:t>
                      </a:r>
                      <a:endParaRPr lang="en-US" dirty="0"/>
                    </a:p>
                  </a:txBody>
                  <a:tcPr/>
                </a:tc>
              </a:tr>
              <a:tr h="5557164">
                <a:tc>
                  <a:txBody>
                    <a:bodyPr/>
                    <a:lstStyle/>
                    <a:p>
                      <a:r>
                        <a:rPr lang="en-US" dirty="0" smtClean="0"/>
                        <a:t>Image</a:t>
                      </a:r>
                    </a:p>
                    <a:p>
                      <a:endParaRPr lang="en-US" dirty="0" smtClean="0"/>
                    </a:p>
                    <a:p>
                      <a:endParaRPr lang="en-US" dirty="0" smtClean="0"/>
                    </a:p>
                    <a:p>
                      <a:endParaRPr lang="en-US" dirty="0" smtClean="0"/>
                    </a:p>
                    <a:p>
                      <a:r>
                        <a:rPr lang="en-US" dirty="0" smtClean="0"/>
                        <a:t>Field of view </a:t>
                      </a:r>
                    </a:p>
                    <a:p>
                      <a:endParaRPr lang="en-US" dirty="0" smtClean="0"/>
                    </a:p>
                    <a:p>
                      <a:r>
                        <a:rPr lang="en-US" dirty="0" smtClean="0"/>
                        <a:t>Magnification</a:t>
                      </a:r>
                    </a:p>
                    <a:p>
                      <a:endParaRPr lang="en-US" dirty="0" smtClean="0"/>
                    </a:p>
                    <a:p>
                      <a:r>
                        <a:rPr lang="en-US" dirty="0" smtClean="0"/>
                        <a:t>Binocularity</a:t>
                      </a:r>
                    </a:p>
                    <a:p>
                      <a:endParaRPr lang="en-US" dirty="0" smtClean="0"/>
                    </a:p>
                    <a:p>
                      <a:r>
                        <a:rPr lang="en-US" dirty="0" smtClean="0"/>
                        <a:t>Influence of patient's refractive error</a:t>
                      </a:r>
                    </a:p>
                    <a:p>
                      <a:endParaRPr lang="en-US" dirty="0" smtClean="0"/>
                    </a:p>
                    <a:p>
                      <a:r>
                        <a:rPr lang="en-US" dirty="0" smtClean="0"/>
                        <a:t>Teaching facility</a:t>
                      </a:r>
                    </a:p>
                    <a:p>
                      <a:endParaRPr lang="en-US" dirty="0" smtClean="0"/>
                    </a:p>
                    <a:p>
                      <a:endParaRPr lang="en-US" dirty="0"/>
                    </a:p>
                  </a:txBody>
                  <a:tcPr/>
                </a:tc>
                <a:tc>
                  <a:txBody>
                    <a:bodyPr/>
                    <a:lstStyle/>
                    <a:p>
                      <a:r>
                        <a:rPr lang="en-US" dirty="0" smtClean="0"/>
                        <a:t>Not Inverted</a:t>
                      </a:r>
                    </a:p>
                    <a:p>
                      <a:r>
                        <a:rPr lang="en-US" dirty="0" smtClean="0"/>
                        <a:t> </a:t>
                      </a:r>
                    </a:p>
                    <a:p>
                      <a:endParaRPr lang="en-US" dirty="0" smtClean="0"/>
                    </a:p>
                    <a:p>
                      <a:endParaRPr lang="en-US" dirty="0" smtClean="0"/>
                    </a:p>
                    <a:p>
                      <a:r>
                        <a:rPr lang="en-US" dirty="0" smtClean="0"/>
                        <a:t>Small (6°)</a:t>
                      </a:r>
                    </a:p>
                    <a:p>
                      <a:r>
                        <a:rPr lang="en-US" dirty="0" smtClean="0"/>
                        <a:t> </a:t>
                      </a:r>
                    </a:p>
                    <a:p>
                      <a:r>
                        <a:rPr lang="en-US" dirty="0" smtClean="0"/>
                        <a:t>Large ( × 15) </a:t>
                      </a:r>
                    </a:p>
                    <a:p>
                      <a:endParaRPr lang="en-US" dirty="0" smtClean="0"/>
                    </a:p>
                    <a:p>
                      <a:r>
                        <a:rPr lang="en-US" dirty="0" smtClean="0"/>
                        <a:t> Not available</a:t>
                      </a:r>
                    </a:p>
                    <a:p>
                      <a:endParaRPr lang="en-US" dirty="0" smtClean="0"/>
                    </a:p>
                    <a:p>
                      <a:r>
                        <a:rPr lang="en-US" dirty="0" smtClean="0"/>
                        <a:t>Large</a:t>
                      </a:r>
                    </a:p>
                    <a:p>
                      <a:endParaRPr lang="en-US" dirty="0" smtClean="0"/>
                    </a:p>
                    <a:p>
                      <a:endParaRPr lang="en-US" dirty="0" smtClean="0"/>
                    </a:p>
                    <a:p>
                      <a:endParaRPr lang="en-US" dirty="0" smtClean="0"/>
                    </a:p>
                    <a:p>
                      <a:r>
                        <a:rPr lang="en-US" dirty="0" smtClean="0"/>
                        <a:t>None</a:t>
                      </a:r>
                    </a:p>
                    <a:p>
                      <a:endParaRPr lang="en-US" dirty="0" smtClean="0"/>
                    </a:p>
                    <a:p>
                      <a:endParaRPr lang="en-US" dirty="0" smtClean="0"/>
                    </a:p>
                    <a:p>
                      <a:endParaRPr lang="en-US" dirty="0"/>
                    </a:p>
                  </a:txBody>
                  <a:tcPr/>
                </a:tc>
                <a:tc>
                  <a:txBody>
                    <a:bodyPr/>
                    <a:lstStyle/>
                    <a:p>
                      <a:r>
                        <a:rPr lang="en-US" dirty="0" smtClean="0"/>
                        <a:t>Vertically and horizontally inverted </a:t>
                      </a:r>
                    </a:p>
                    <a:p>
                      <a:r>
                        <a:rPr lang="en-US" dirty="0" smtClean="0"/>
                        <a:t> </a:t>
                      </a:r>
                    </a:p>
                    <a:p>
                      <a:r>
                        <a:rPr lang="en-US" dirty="0" smtClean="0"/>
                        <a:t>Large (25°) </a:t>
                      </a:r>
                    </a:p>
                    <a:p>
                      <a:endParaRPr lang="en-US" dirty="0" smtClean="0"/>
                    </a:p>
                    <a:p>
                      <a:r>
                        <a:rPr lang="en-US" dirty="0" smtClean="0"/>
                        <a:t>Small ( × 3 [+20D]) </a:t>
                      </a:r>
                      <a:endParaRPr lang="en-US" dirty="0" smtClean="0"/>
                    </a:p>
                    <a:p>
                      <a:r>
                        <a:rPr lang="en-US" baseline="0" smtClean="0"/>
                        <a:t>             </a:t>
                      </a:r>
                      <a:r>
                        <a:rPr lang="en-US" smtClean="0"/>
                        <a:t>× </a:t>
                      </a:r>
                      <a:r>
                        <a:rPr lang="en-US" dirty="0" smtClean="0"/>
                        <a:t>5 [+13D]) </a:t>
                      </a:r>
                    </a:p>
                    <a:p>
                      <a:r>
                        <a:rPr lang="en-US" dirty="0" smtClean="0"/>
                        <a:t> </a:t>
                      </a:r>
                    </a:p>
                    <a:p>
                      <a:r>
                        <a:rPr lang="en-US" dirty="0" smtClean="0"/>
                        <a:t>Stereoscopic view </a:t>
                      </a:r>
                    </a:p>
                    <a:p>
                      <a:endParaRPr lang="en-US" dirty="0" smtClean="0"/>
                    </a:p>
                    <a:p>
                      <a:r>
                        <a:rPr lang="en-US" dirty="0" smtClean="0"/>
                        <a:t> Small </a:t>
                      </a:r>
                    </a:p>
                    <a:p>
                      <a:endParaRPr lang="en-US" dirty="0" smtClean="0"/>
                    </a:p>
                    <a:p>
                      <a:endParaRPr lang="en-US" dirty="0" smtClean="0"/>
                    </a:p>
                    <a:p>
                      <a:endParaRPr lang="en-US" dirty="0" smtClean="0"/>
                    </a:p>
                    <a:p>
                      <a:endParaRPr lang="en-US" dirty="0" smtClean="0"/>
                    </a:p>
                    <a:p>
                      <a:r>
                        <a:rPr lang="en-US" dirty="0" smtClean="0"/>
                        <a:t>Teaching mirror </a:t>
                      </a:r>
                      <a:endParaRPr lang="en-US" dirty="0"/>
                    </a:p>
                  </a:txBody>
                  <a:tcPr/>
                </a:tc>
              </a:tr>
            </a:tbl>
          </a:graphicData>
        </a:graphic>
      </p:graphicFrame>
    </p:spTree>
    <p:extLst>
      <p:ext uri="{BB962C8B-B14F-4D97-AF65-F5344CB8AC3E}">
        <p14:creationId xmlns="" xmlns:p14="http://schemas.microsoft.com/office/powerpoint/2010/main" val="35761971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INSTRUMENTS</a:t>
            </a:r>
            <a:endParaRPr lang="en-US" dirty="0"/>
          </a:p>
        </p:txBody>
      </p:sp>
      <p:sp>
        <p:nvSpPr>
          <p:cNvPr id="3" name="Content Placeholder 2"/>
          <p:cNvSpPr>
            <a:spLocks noGrp="1"/>
          </p:cNvSpPr>
          <p:nvPr>
            <p:ph sz="half" idx="1"/>
          </p:nvPr>
        </p:nvSpPr>
        <p:spPr/>
        <p:txBody>
          <a:bodyPr/>
          <a:lstStyle/>
          <a:p>
            <a:r>
              <a:rPr lang="en-US" b="1" dirty="0" smtClean="0"/>
              <a:t>The </a:t>
            </a:r>
            <a:r>
              <a:rPr lang="en-US" b="1" dirty="0" err="1" smtClean="0"/>
              <a:t>Retinoscope</a:t>
            </a:r>
            <a:r>
              <a:rPr lang="en-US" b="1" dirty="0" smtClean="0"/>
              <a:t>:</a:t>
            </a:r>
          </a:p>
          <a:p>
            <a:r>
              <a:rPr lang="en-US" dirty="0" smtClean="0"/>
              <a:t>An accurate objective measurement of the refractive state of an eye can be made using the </a:t>
            </a:r>
            <a:r>
              <a:rPr lang="en-US" dirty="0" err="1" smtClean="0"/>
              <a:t>retinoscope</a:t>
            </a:r>
            <a:r>
              <a:rPr lang="en-US" dirty="0" smtClean="0"/>
              <a:t>. The technique is called </a:t>
            </a:r>
            <a:r>
              <a:rPr lang="en-US" dirty="0" err="1" smtClean="0"/>
              <a:t>retinoscopy</a:t>
            </a:r>
            <a:r>
              <a:rPr lang="en-US" dirty="0" smtClean="0"/>
              <a:t>. </a:t>
            </a:r>
            <a:endParaRPr lang="en-US" dirty="0"/>
          </a:p>
        </p:txBody>
      </p:sp>
      <p:sp>
        <p:nvSpPr>
          <p:cNvPr id="4" name="Content Placeholder 3"/>
          <p:cNvSpPr>
            <a:spLocks noGrp="1"/>
          </p:cNvSpPr>
          <p:nvPr>
            <p:ph sz="half" idx="2"/>
          </p:nvPr>
        </p:nvSpPr>
        <p:spPr/>
        <p:txBody>
          <a:bodyPr/>
          <a:lstStyle/>
          <a:p>
            <a:endParaRPr lang="en-US" dirty="0"/>
          </a:p>
        </p:txBody>
      </p:sp>
      <p:pic>
        <p:nvPicPr>
          <p:cNvPr id="717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648200" y="1295400"/>
            <a:ext cx="4114800" cy="4948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4609220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INSTRUMENTS</a:t>
            </a:r>
            <a:endParaRPr lang="en-US" dirty="0"/>
          </a:p>
        </p:txBody>
      </p:sp>
      <p:sp>
        <p:nvSpPr>
          <p:cNvPr id="3" name="Content Placeholder 2"/>
          <p:cNvSpPr>
            <a:spLocks noGrp="1"/>
          </p:cNvSpPr>
          <p:nvPr>
            <p:ph sz="half" idx="1"/>
          </p:nvPr>
        </p:nvSpPr>
        <p:spPr/>
        <p:txBody>
          <a:bodyPr>
            <a:normAutofit fontScale="77500" lnSpcReduction="20000"/>
          </a:bodyPr>
          <a:lstStyle/>
          <a:p>
            <a:r>
              <a:rPr lang="en-US" b="1" dirty="0" smtClean="0"/>
              <a:t>Slit Lamp:</a:t>
            </a:r>
          </a:p>
          <a:p>
            <a:r>
              <a:rPr lang="en-US" dirty="0" smtClean="0"/>
              <a:t>The routine method of examining the outer segment of the eye is with a slit lamp. It consists essentially of a relatively low-powered binocular compound microscope  which is linked to an adjustable bright light source. </a:t>
            </a:r>
          </a:p>
          <a:p>
            <a:r>
              <a:rPr lang="en-US" dirty="0" smtClean="0"/>
              <a:t>The instrument is known as a slit lamp because in everyday use the illumination is arranged so that a narrow vertical slit of light is projected on to the eye. </a:t>
            </a:r>
            <a:endParaRPr lang="en-US" dirty="0"/>
          </a:p>
        </p:txBody>
      </p:sp>
      <p:sp>
        <p:nvSpPr>
          <p:cNvPr id="4" name="Content Placeholder 3"/>
          <p:cNvSpPr>
            <a:spLocks noGrp="1"/>
          </p:cNvSpPr>
          <p:nvPr>
            <p:ph sz="half" idx="2"/>
          </p:nvPr>
        </p:nvSpPr>
        <p:spPr/>
        <p:txBody>
          <a:bodyPr>
            <a:normAutofit fontScale="77500" lnSpcReduction="20000"/>
          </a:bodyPr>
          <a:lstStyle/>
          <a:p>
            <a:endParaRPr lang="en-US" dirty="0"/>
          </a:p>
        </p:txBody>
      </p:sp>
      <p:pic>
        <p:nvPicPr>
          <p:cNvPr id="819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724400" y="1600200"/>
            <a:ext cx="4038600" cy="457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526364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INSTRUMENTS</a:t>
            </a:r>
            <a:endParaRPr lang="en-US" dirty="0"/>
          </a:p>
        </p:txBody>
      </p:sp>
      <p:sp>
        <p:nvSpPr>
          <p:cNvPr id="3" name="Content Placeholder 2"/>
          <p:cNvSpPr>
            <a:spLocks noGrp="1"/>
          </p:cNvSpPr>
          <p:nvPr>
            <p:ph sz="half" idx="1"/>
          </p:nvPr>
        </p:nvSpPr>
        <p:spPr/>
        <p:txBody>
          <a:bodyPr/>
          <a:lstStyle/>
          <a:p>
            <a:r>
              <a:rPr lang="en-US" b="1" dirty="0" smtClean="0"/>
              <a:t>Operating Microscope: </a:t>
            </a:r>
            <a:r>
              <a:rPr lang="en-US" dirty="0" smtClean="0"/>
              <a:t>This is used in the theatre for microsurgical procedures</a:t>
            </a:r>
            <a:endParaRPr lang="en-US" dirty="0"/>
          </a:p>
        </p:txBody>
      </p:sp>
      <p:sp>
        <p:nvSpPr>
          <p:cNvPr id="4" name="Content Placeholder 3"/>
          <p:cNvSpPr>
            <a:spLocks noGrp="1"/>
          </p:cNvSpPr>
          <p:nvPr>
            <p:ph sz="half" idx="2"/>
          </p:nvPr>
        </p:nvSpPr>
        <p:spPr/>
        <p:txBody>
          <a:bodyPr/>
          <a:lstStyle/>
          <a:p>
            <a:endParaRPr lang="en-US" dirty="0"/>
          </a:p>
        </p:txBody>
      </p:sp>
      <p:pic>
        <p:nvPicPr>
          <p:cNvPr id="9218"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724400" y="1676400"/>
            <a:ext cx="3962400" cy="4495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946576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INSTRUMENTS</a:t>
            </a:r>
            <a:endParaRPr lang="en-US" dirty="0"/>
          </a:p>
        </p:txBody>
      </p:sp>
      <p:sp>
        <p:nvSpPr>
          <p:cNvPr id="3" name="Content Placeholder 2"/>
          <p:cNvSpPr>
            <a:spLocks noGrp="1"/>
          </p:cNvSpPr>
          <p:nvPr>
            <p:ph sz="half" idx="1"/>
          </p:nvPr>
        </p:nvSpPr>
        <p:spPr/>
        <p:txBody>
          <a:bodyPr>
            <a:normAutofit fontScale="77500" lnSpcReduction="20000"/>
          </a:bodyPr>
          <a:lstStyle/>
          <a:p>
            <a:r>
              <a:rPr lang="en-US" b="1" dirty="0" smtClean="0"/>
              <a:t>90 D and 78 D Lenses :</a:t>
            </a:r>
          </a:p>
          <a:p>
            <a:r>
              <a:rPr lang="en-US" dirty="0" smtClean="0"/>
              <a:t>The principle of the indirect ophthalmoscope has been adapted so that the real image of the retina formed by the condensing lens  may be viewed through a slit lamp microscope.</a:t>
            </a:r>
          </a:p>
          <a:p>
            <a:r>
              <a:rPr lang="en-US" dirty="0" smtClean="0"/>
              <a:t> For this purpose high power condensing lenses are used, 90 D or 78 D, in order to shorten the light path and bring the retinal image within the focal range of the slit lamp</a:t>
            </a:r>
            <a:endParaRPr lang="en-US" dirty="0"/>
          </a:p>
        </p:txBody>
      </p:sp>
      <p:sp>
        <p:nvSpPr>
          <p:cNvPr id="4" name="Content Placeholder 3"/>
          <p:cNvSpPr>
            <a:spLocks noGrp="1"/>
          </p:cNvSpPr>
          <p:nvPr>
            <p:ph sz="half" idx="2"/>
          </p:nvPr>
        </p:nvSpPr>
        <p:spPr/>
        <p:txBody>
          <a:bodyPr>
            <a:normAutofit fontScale="77500" lnSpcReduction="20000"/>
          </a:bodyPr>
          <a:lstStyle/>
          <a:p>
            <a:endParaRPr lang="en-US" dirty="0"/>
          </a:p>
        </p:txBody>
      </p:sp>
      <p:pic>
        <p:nvPicPr>
          <p:cNvPr id="10242"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800600" y="1600200"/>
            <a:ext cx="3810000" cy="4419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49840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r>
              <a:rPr lang="en-US" b="1" dirty="0" smtClean="0"/>
              <a:t>Visual Field </a:t>
            </a:r>
            <a:r>
              <a:rPr lang="en-US" b="1" dirty="0" err="1" smtClean="0"/>
              <a:t>Analyser</a:t>
            </a:r>
            <a:r>
              <a:rPr lang="en-US" b="1" dirty="0" smtClean="0"/>
              <a:t>: This is used in measuring </a:t>
            </a:r>
            <a:r>
              <a:rPr lang="en-US" b="1" smtClean="0"/>
              <a:t>the visual </a:t>
            </a:r>
            <a:r>
              <a:rPr lang="en-US" b="1" dirty="0" smtClean="0"/>
              <a:t>field in patients with glaucoma and other optic nerve damage</a:t>
            </a:r>
            <a:endParaRPr lang="en-US" b="1" dirty="0"/>
          </a:p>
        </p:txBody>
      </p:sp>
      <p:sp>
        <p:nvSpPr>
          <p:cNvPr id="4" name="Content Placeholder 3"/>
          <p:cNvSpPr>
            <a:spLocks noGrp="1"/>
          </p:cNvSpPr>
          <p:nvPr>
            <p:ph sz="half" idx="2"/>
          </p:nvPr>
        </p:nvSpPr>
        <p:spPr/>
        <p:txBody>
          <a:bodyPr/>
          <a:lstStyle/>
          <a:p>
            <a:endParaRPr lang="en-US" dirty="0"/>
          </a:p>
        </p:txBody>
      </p:sp>
      <p:pic>
        <p:nvPicPr>
          <p:cNvPr id="1126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648200" y="1676400"/>
            <a:ext cx="4114800" cy="4419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039850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Instruments are tools required for examination in ophthalmology to arrive at a diagnosis.</a:t>
            </a:r>
          </a:p>
          <a:p>
            <a:r>
              <a:rPr lang="en-US" dirty="0" smtClean="0"/>
              <a:t>Some are required to carry out procedures while others are necessary for treatment</a:t>
            </a:r>
            <a:endParaRPr lang="en-US" dirty="0"/>
          </a:p>
        </p:txBody>
      </p:sp>
    </p:spTree>
    <p:extLst>
      <p:ext uri="{BB962C8B-B14F-4D97-AF65-F5344CB8AC3E}">
        <p14:creationId xmlns="" xmlns:p14="http://schemas.microsoft.com/office/powerpoint/2010/main" val="42127576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INSTRUMENTS</a:t>
            </a:r>
            <a:endParaRPr lang="en-US" dirty="0"/>
          </a:p>
        </p:txBody>
      </p:sp>
      <p:sp>
        <p:nvSpPr>
          <p:cNvPr id="3" name="Content Placeholder 2"/>
          <p:cNvSpPr>
            <a:spLocks noGrp="1"/>
          </p:cNvSpPr>
          <p:nvPr>
            <p:ph idx="1"/>
          </p:nvPr>
        </p:nvSpPr>
        <p:spPr/>
        <p:txBody>
          <a:bodyPr/>
          <a:lstStyle/>
          <a:p>
            <a:r>
              <a:rPr lang="en-US" dirty="0" smtClean="0"/>
              <a:t>Various types of instruments are used in ophthalmology.</a:t>
            </a:r>
          </a:p>
          <a:p>
            <a:endParaRPr lang="en-US" dirty="0" smtClean="0"/>
          </a:p>
          <a:p>
            <a:r>
              <a:rPr lang="en-US" dirty="0" smtClean="0"/>
              <a:t>These range from simple ones like the pen torch to sophisticated ones like the optical computer tomography (OCT).</a:t>
            </a:r>
          </a:p>
        </p:txBody>
      </p:sp>
    </p:spTree>
    <p:extLst>
      <p:ext uri="{BB962C8B-B14F-4D97-AF65-F5344CB8AC3E}">
        <p14:creationId xmlns="" xmlns:p14="http://schemas.microsoft.com/office/powerpoint/2010/main" val="5954933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INSTRUMENTS</a:t>
            </a:r>
            <a:endParaRPr lang="en-US" dirty="0"/>
          </a:p>
        </p:txBody>
      </p:sp>
      <p:sp>
        <p:nvSpPr>
          <p:cNvPr id="3" name="Content Placeholder 2"/>
          <p:cNvSpPr>
            <a:spLocks noGrp="1"/>
          </p:cNvSpPr>
          <p:nvPr>
            <p:ph sz="half" idx="1"/>
          </p:nvPr>
        </p:nvSpPr>
        <p:spPr/>
        <p:txBody>
          <a:bodyPr>
            <a:normAutofit/>
          </a:bodyPr>
          <a:lstStyle/>
          <a:p>
            <a:r>
              <a:rPr lang="en-US" dirty="0" smtClean="0"/>
              <a:t>A </a:t>
            </a:r>
            <a:r>
              <a:rPr lang="en-US" b="1" dirty="0" err="1" smtClean="0"/>
              <a:t>Snellen</a:t>
            </a:r>
            <a:r>
              <a:rPr lang="en-US" b="1" dirty="0" smtClean="0"/>
              <a:t> chart</a:t>
            </a:r>
            <a:r>
              <a:rPr lang="en-US" dirty="0" smtClean="0"/>
              <a:t> is an </a:t>
            </a:r>
            <a:r>
              <a:rPr lang="en-US" dirty="0" smtClean="0">
                <a:hlinkClick r:id="rId2" tooltip="Eye chart"/>
              </a:rPr>
              <a:t>eye chart</a:t>
            </a:r>
            <a:r>
              <a:rPr lang="en-US" dirty="0" smtClean="0"/>
              <a:t> that can be used to measure </a:t>
            </a:r>
            <a:r>
              <a:rPr lang="en-US" dirty="0" smtClean="0">
                <a:hlinkClick r:id="rId3" tooltip="Visual acuity"/>
              </a:rPr>
              <a:t>visual acuity</a:t>
            </a:r>
            <a:r>
              <a:rPr lang="en-US" dirty="0" smtClean="0"/>
              <a:t>. </a:t>
            </a:r>
            <a:r>
              <a:rPr lang="en-US" dirty="0" err="1" smtClean="0"/>
              <a:t>Snellen</a:t>
            </a:r>
            <a:r>
              <a:rPr lang="en-US" dirty="0" smtClean="0"/>
              <a:t> charts are named after the Dutch </a:t>
            </a:r>
            <a:r>
              <a:rPr lang="en-US" dirty="0" smtClean="0">
                <a:hlinkClick r:id="rId4" tooltip="Ophthalmologist"/>
              </a:rPr>
              <a:t>ophthalmologist</a:t>
            </a:r>
            <a:r>
              <a:rPr lang="en-US" dirty="0" smtClean="0"/>
              <a:t> </a:t>
            </a:r>
            <a:r>
              <a:rPr lang="en-US" dirty="0" smtClean="0">
                <a:hlinkClick r:id="rId5" tooltip="Herman Snellen"/>
              </a:rPr>
              <a:t>Herman </a:t>
            </a:r>
            <a:r>
              <a:rPr lang="en-US" dirty="0" err="1" smtClean="0">
                <a:hlinkClick r:id="rId5" tooltip="Herman Snellen"/>
              </a:rPr>
              <a:t>Snellen</a:t>
            </a:r>
            <a:r>
              <a:rPr lang="en-US" dirty="0" smtClean="0"/>
              <a:t> who developed the chart in 1862</a:t>
            </a:r>
            <a:endParaRPr lang="en-US" dirty="0"/>
          </a:p>
        </p:txBody>
      </p:sp>
      <p:sp>
        <p:nvSpPr>
          <p:cNvPr id="4" name="Content Placeholder 3"/>
          <p:cNvSpPr>
            <a:spLocks noGrp="1"/>
          </p:cNvSpPr>
          <p:nvPr>
            <p:ph sz="half" idx="2"/>
          </p:nvPr>
        </p:nvSpPr>
        <p:spPr/>
        <p:txBody>
          <a:bodyPr>
            <a:normAutofit/>
          </a:bodyPr>
          <a:lstStyle/>
          <a:p>
            <a:endParaRPr lang="en-US" dirty="0"/>
          </a:p>
        </p:txBody>
      </p:sp>
      <p:pic>
        <p:nvPicPr>
          <p:cNvPr id="1026" name="Picture 2"/>
          <p:cNvPicPr>
            <a:picLocks noChangeAspect="1" noChangeArrowheads="1"/>
          </p:cNvPicPr>
          <p:nvPr/>
        </p:nvPicPr>
        <p:blipFill>
          <a:blip r:embed="rId6">
            <a:extLst>
              <a:ext uri="{28A0092B-C50C-407E-A947-70E740481C1C}">
                <a14:useLocalDpi xmlns="" xmlns:a14="http://schemas.microsoft.com/office/drawing/2010/main" val="0"/>
              </a:ext>
            </a:extLst>
          </a:blip>
          <a:srcRect/>
          <a:stretch>
            <a:fillRect/>
          </a:stretch>
        </p:blipFill>
        <p:spPr bwMode="auto">
          <a:xfrm>
            <a:off x="5410200" y="1981200"/>
            <a:ext cx="2295525" cy="3810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816903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INSTRUMENTS</a:t>
            </a:r>
            <a:endParaRPr lang="en-US" dirty="0"/>
          </a:p>
        </p:txBody>
      </p:sp>
      <p:sp>
        <p:nvSpPr>
          <p:cNvPr id="3" name="Content Placeholder 2"/>
          <p:cNvSpPr>
            <a:spLocks noGrp="1"/>
          </p:cNvSpPr>
          <p:nvPr>
            <p:ph sz="half" idx="1"/>
          </p:nvPr>
        </p:nvSpPr>
        <p:spPr/>
        <p:txBody>
          <a:bodyPr/>
          <a:lstStyle/>
          <a:p>
            <a:r>
              <a:rPr lang="en-US" b="1" dirty="0" smtClean="0"/>
              <a:t>Pen torch: </a:t>
            </a:r>
            <a:r>
              <a:rPr lang="en-US" dirty="0" smtClean="0"/>
              <a:t>This is a very useful tool in the hand of any </a:t>
            </a:r>
            <a:r>
              <a:rPr lang="en-US" dirty="0" err="1" smtClean="0"/>
              <a:t>eyecare</a:t>
            </a:r>
            <a:r>
              <a:rPr lang="en-US" dirty="0" smtClean="0"/>
              <a:t>  practitioner.  It is used to assess the anterior segment of the </a:t>
            </a:r>
            <a:r>
              <a:rPr lang="en-US" dirty="0" err="1" smtClean="0"/>
              <a:t>eyeand</a:t>
            </a:r>
            <a:r>
              <a:rPr lang="en-US" dirty="0" smtClean="0"/>
              <a:t> ocular adnexa</a:t>
            </a:r>
            <a:endParaRPr lang="en-US" dirty="0"/>
          </a:p>
        </p:txBody>
      </p:sp>
      <p:sp>
        <p:nvSpPr>
          <p:cNvPr id="4" name="Content Placeholder 3"/>
          <p:cNvSpPr>
            <a:spLocks noGrp="1"/>
          </p:cNvSpPr>
          <p:nvPr>
            <p:ph sz="half" idx="2"/>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724400" y="1600200"/>
            <a:ext cx="3886200" cy="45027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473632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INSTRUMENTS</a:t>
            </a:r>
            <a:endParaRPr lang="en-US" dirty="0"/>
          </a:p>
        </p:txBody>
      </p:sp>
      <p:sp>
        <p:nvSpPr>
          <p:cNvPr id="3" name="Content Placeholder 2"/>
          <p:cNvSpPr>
            <a:spLocks noGrp="1"/>
          </p:cNvSpPr>
          <p:nvPr>
            <p:ph sz="half" idx="1"/>
          </p:nvPr>
        </p:nvSpPr>
        <p:spPr/>
        <p:txBody>
          <a:bodyPr/>
          <a:lstStyle/>
          <a:p>
            <a:r>
              <a:rPr lang="en-US" b="1" dirty="0" smtClean="0"/>
              <a:t>Reflecting </a:t>
            </a:r>
            <a:r>
              <a:rPr lang="en-US" dirty="0" err="1" smtClean="0"/>
              <a:t>Mirror:The</a:t>
            </a:r>
            <a:r>
              <a:rPr lang="en-US" dirty="0" smtClean="0"/>
              <a:t> plain standing mirror is used in the </a:t>
            </a:r>
            <a:r>
              <a:rPr lang="en-US" dirty="0" err="1" smtClean="0"/>
              <a:t>eyeclinic</a:t>
            </a:r>
            <a:r>
              <a:rPr lang="en-US" dirty="0" smtClean="0"/>
              <a:t> to </a:t>
            </a:r>
            <a:r>
              <a:rPr lang="en-US" dirty="0" err="1" smtClean="0"/>
              <a:t>ingrease</a:t>
            </a:r>
            <a:r>
              <a:rPr lang="en-US" dirty="0" smtClean="0"/>
              <a:t> the distance from the </a:t>
            </a:r>
            <a:r>
              <a:rPr lang="en-US" dirty="0" err="1" smtClean="0"/>
              <a:t>Snellen’s</a:t>
            </a:r>
            <a:r>
              <a:rPr lang="en-US" dirty="0" smtClean="0"/>
              <a:t> chart  in a room less than 6 </a:t>
            </a:r>
            <a:r>
              <a:rPr lang="en-US" dirty="0" err="1" smtClean="0"/>
              <a:t>metres</a:t>
            </a:r>
            <a:endParaRPr lang="en-US" dirty="0"/>
          </a:p>
        </p:txBody>
      </p:sp>
      <p:sp>
        <p:nvSpPr>
          <p:cNvPr id="4" name="Content Placeholder 3"/>
          <p:cNvSpPr>
            <a:spLocks noGrp="1"/>
          </p:cNvSpPr>
          <p:nvPr>
            <p:ph sz="half" idx="2"/>
          </p:nvPr>
        </p:nvSpPr>
        <p:spPr>
          <a:xfrm>
            <a:off x="4648200" y="1600201"/>
            <a:ext cx="4038600" cy="3009900"/>
          </a:xfrm>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648200" y="1600200"/>
            <a:ext cx="3962400" cy="565265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8683756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INSTRUMENTS</a:t>
            </a:r>
            <a:endParaRPr lang="en-US" dirty="0"/>
          </a:p>
        </p:txBody>
      </p:sp>
      <p:sp>
        <p:nvSpPr>
          <p:cNvPr id="3" name="Content Placeholder 2"/>
          <p:cNvSpPr>
            <a:spLocks noGrp="1"/>
          </p:cNvSpPr>
          <p:nvPr>
            <p:ph sz="half" idx="1"/>
          </p:nvPr>
        </p:nvSpPr>
        <p:spPr/>
        <p:txBody>
          <a:bodyPr>
            <a:normAutofit lnSpcReduction="10000"/>
          </a:bodyPr>
          <a:lstStyle/>
          <a:p>
            <a:r>
              <a:rPr lang="en-US" b="1" dirty="0" smtClean="0"/>
              <a:t>Trial lens set</a:t>
            </a:r>
            <a:r>
              <a:rPr lang="en-US" dirty="0" smtClean="0"/>
              <a:t>: The trial lens set is a box that contains the concave, convex, cylindrical and prism lenses.</a:t>
            </a:r>
          </a:p>
          <a:p>
            <a:r>
              <a:rPr lang="en-US" dirty="0" smtClean="0"/>
              <a:t>It also contains </a:t>
            </a:r>
            <a:r>
              <a:rPr lang="en-US" dirty="0" err="1" smtClean="0"/>
              <a:t>occluders</a:t>
            </a:r>
            <a:r>
              <a:rPr lang="en-US" dirty="0" smtClean="0"/>
              <a:t>, pinholes and Jackson Cross cylinders</a:t>
            </a:r>
          </a:p>
          <a:p>
            <a:r>
              <a:rPr lang="en-US" dirty="0" smtClean="0"/>
              <a:t>The contents of the box are used for refraction</a:t>
            </a:r>
          </a:p>
        </p:txBody>
      </p:sp>
      <p:sp>
        <p:nvSpPr>
          <p:cNvPr id="4" name="Content Placeholder 3"/>
          <p:cNvSpPr>
            <a:spLocks noGrp="1"/>
          </p:cNvSpPr>
          <p:nvPr>
            <p:ph sz="half" idx="2"/>
          </p:nvPr>
        </p:nvSpPr>
        <p:spPr/>
        <p:txBody>
          <a:bodyPr>
            <a:normAutofit lnSpcReduction="10000"/>
          </a:bodyPr>
          <a:lstStyle/>
          <a:p>
            <a:endParaRPr lang="en-US" dirty="0"/>
          </a:p>
        </p:txBody>
      </p:sp>
      <p:pic>
        <p:nvPicPr>
          <p:cNvPr id="4098"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648200" y="1600200"/>
            <a:ext cx="4267200" cy="457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6649203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INSTRUMENTS</a:t>
            </a:r>
            <a:endParaRPr lang="en-US" dirty="0"/>
          </a:p>
        </p:txBody>
      </p:sp>
      <p:sp>
        <p:nvSpPr>
          <p:cNvPr id="3" name="Content Placeholder 2"/>
          <p:cNvSpPr>
            <a:spLocks noGrp="1"/>
          </p:cNvSpPr>
          <p:nvPr>
            <p:ph sz="half" idx="1"/>
          </p:nvPr>
        </p:nvSpPr>
        <p:spPr/>
        <p:txBody>
          <a:bodyPr>
            <a:normAutofit fontScale="92500" lnSpcReduction="20000"/>
          </a:bodyPr>
          <a:lstStyle/>
          <a:p>
            <a:pPr marL="0" indent="0">
              <a:buNone/>
            </a:pPr>
            <a:r>
              <a:rPr lang="en-US" b="1" dirty="0" smtClean="0"/>
              <a:t> Direct Ophthalmoscopes:</a:t>
            </a:r>
          </a:p>
          <a:p>
            <a:r>
              <a:rPr lang="en-US" dirty="0" smtClean="0"/>
              <a:t>The direct ophthalmoscope is commonly used for routine examination of the fundus of the eye, especially when a slit lamp cannot be used. </a:t>
            </a:r>
          </a:p>
          <a:p>
            <a:r>
              <a:rPr lang="en-US" dirty="0" smtClean="0"/>
              <a:t>It is small, easily portable and can also be used to examine the more anterior parts of the eye. </a:t>
            </a:r>
            <a:endParaRPr lang="en-US" dirty="0"/>
          </a:p>
        </p:txBody>
      </p:sp>
      <p:sp>
        <p:nvSpPr>
          <p:cNvPr id="4" name="Content Placeholder 3"/>
          <p:cNvSpPr>
            <a:spLocks noGrp="1"/>
          </p:cNvSpPr>
          <p:nvPr>
            <p:ph sz="half" idx="2"/>
          </p:nvPr>
        </p:nvSpPr>
        <p:spPr/>
        <p:txBody>
          <a:bodyPr>
            <a:normAutofit fontScale="92500" lnSpcReduction="20000"/>
          </a:bodyPr>
          <a:lstStyle/>
          <a:p>
            <a:endParaRPr lang="en-US" dirty="0"/>
          </a:p>
        </p:txBody>
      </p:sp>
      <p:pic>
        <p:nvPicPr>
          <p:cNvPr id="5122"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724400" y="1676400"/>
            <a:ext cx="4038600" cy="464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41627585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INSTRUMENTS</a:t>
            </a:r>
            <a:endParaRPr lang="en-US" dirty="0"/>
          </a:p>
        </p:txBody>
      </p:sp>
      <p:sp>
        <p:nvSpPr>
          <p:cNvPr id="3" name="Content Placeholder 2"/>
          <p:cNvSpPr>
            <a:spLocks noGrp="1"/>
          </p:cNvSpPr>
          <p:nvPr>
            <p:ph sz="half" idx="1"/>
          </p:nvPr>
        </p:nvSpPr>
        <p:spPr/>
        <p:txBody>
          <a:bodyPr>
            <a:normAutofit fontScale="77500" lnSpcReduction="20000"/>
          </a:bodyPr>
          <a:lstStyle/>
          <a:p>
            <a:pPr marL="0" indent="0">
              <a:buNone/>
            </a:pPr>
            <a:r>
              <a:rPr lang="en-US" b="1" dirty="0" smtClean="0"/>
              <a:t>Indirect Ophthalmoscope:</a:t>
            </a:r>
          </a:p>
          <a:p>
            <a:pPr marL="0" indent="0">
              <a:buNone/>
            </a:pPr>
            <a:r>
              <a:rPr lang="en-US" dirty="0" smtClean="0"/>
              <a:t>The indirect ophthalmoscope offers an alternative means of examining the retina and vitreous, and gives a very different view of the retina compared with that obtained with the direct ophthalmoscope. Both instruments have their place and should be used to complement each other during the clinical examination of the eye</a:t>
            </a:r>
          </a:p>
          <a:p>
            <a:pPr marL="0" indent="0">
              <a:buNone/>
            </a:pPr>
            <a:endParaRPr lang="en-US" dirty="0" smtClean="0"/>
          </a:p>
          <a:p>
            <a:pPr marL="0" indent="0">
              <a:buNone/>
            </a:pPr>
            <a:r>
              <a:rPr lang="en-US" b="1" dirty="0" smtClean="0"/>
              <a:t> </a:t>
            </a:r>
            <a:endParaRPr lang="en-US" b="1" dirty="0"/>
          </a:p>
        </p:txBody>
      </p:sp>
      <p:sp>
        <p:nvSpPr>
          <p:cNvPr id="4" name="Content Placeholder 3"/>
          <p:cNvSpPr>
            <a:spLocks noGrp="1"/>
          </p:cNvSpPr>
          <p:nvPr>
            <p:ph sz="half" idx="2"/>
          </p:nvPr>
        </p:nvSpPr>
        <p:spPr/>
        <p:txBody>
          <a:bodyPr>
            <a:normAutofit fontScale="77500" lnSpcReduction="20000"/>
          </a:bodyPr>
          <a:lstStyle/>
          <a:p>
            <a:endParaRPr lang="en-US" dirty="0"/>
          </a:p>
        </p:txBody>
      </p:sp>
      <p:pic>
        <p:nvPicPr>
          <p:cNvPr id="614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648200" y="1600201"/>
            <a:ext cx="4338638" cy="50787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3462714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608</Words>
  <Application>Microsoft Office PowerPoint</Application>
  <PresentationFormat>On-screen Show (4:3)</PresentationFormat>
  <Paragraphs>90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INSTRUMENTS IN OPHTHALMOLOGY</vt:lpstr>
      <vt:lpstr>INTRODUCTION</vt:lpstr>
      <vt:lpstr>TYPES OF INSTRUMENTS</vt:lpstr>
      <vt:lpstr>TYPES OF INSTRUMENTS</vt:lpstr>
      <vt:lpstr>TYPES OF INSTRUMENTS</vt:lpstr>
      <vt:lpstr>TYPES OF INSTRUMENTS</vt:lpstr>
      <vt:lpstr>TYPES OF INSTRUMENTS</vt:lpstr>
      <vt:lpstr>TYPES OF INSTRUMENTS</vt:lpstr>
      <vt:lpstr>TYPES OF INSTRUMENTS</vt:lpstr>
      <vt:lpstr>Slide 10</vt:lpstr>
      <vt:lpstr>TYPES OF INSTRUMENTS</vt:lpstr>
      <vt:lpstr>TYPES OF INSTRUMENTS</vt:lpstr>
      <vt:lpstr>TYPES OF INSTRUMENTS</vt:lpstr>
      <vt:lpstr>TYPES OF INSTRUMENTS</vt:lpstr>
      <vt:lpstr>Slide 15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INSTRUMENTS IN OPHTHALMOLOGY</dc:title>
  <dc:creator>user</dc:creator>
  <cp:lastModifiedBy>usre</cp:lastModifiedBy>
  <cp:revision>22</cp:revision>
  <dcterms:created xsi:type="dcterms:W3CDTF">2016-07-20T19:53:44Z</dcterms:created>
  <dcterms:modified xsi:type="dcterms:W3CDTF">2019-06-28T16:40:35Z</dcterms:modified>
</cp:coreProperties>
</file>